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7819" y="308918"/>
            <a:ext cx="1812324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Agentic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594" y="844378"/>
            <a:ext cx="3945009" cy="267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Non- agentic workflow (zero- shot):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5567" y="844378"/>
            <a:ext cx="2013693" cy="257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Agentic workflow: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594" y="1390135"/>
            <a:ext cx="3908396" cy="720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Please type out an essay on topic X from start to finish in one go, without using backspace.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5567" y="1390135"/>
            <a:ext cx="3139531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Write an essay outline on topic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95567" y="1853513"/>
            <a:ext cx="3102918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Do you need any web research?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5567" y="2306594"/>
            <a:ext cx="1647567" cy="22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Write a first draft.</a:t>
            </a: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58" y="2409567"/>
            <a:ext cx="1986234" cy="22242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5567" y="2759675"/>
            <a:ext cx="4091459" cy="458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Consider what parts need revision or more research.</a:t>
            </a:r>
          </a:p>
        </p:txBody>
      </p:sp>
      <p:pic>
        <p:nvPicPr>
          <p:cNvPr id="11" name="Picture 10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594" y="3084040"/>
            <a:ext cx="2764252" cy="1946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95567" y="3449594"/>
            <a:ext cx="1665873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Revise your draft.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5567" y="3990202"/>
            <a:ext cx="183063" cy="123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...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7587963" cy="40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More challenging: Customer service agent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4774" y="1271716"/>
            <a:ext cx="3954162" cy="828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Check inventory for black jeans</a:t>
            </a:r>
          </a:p>
          <a:p>
            <a:r>
              <a:rPr sz="1600"/>
              <a:t>2. Check inventory for blue jeans</a:t>
            </a:r>
          </a:p>
          <a:p>
            <a:r>
              <a:rPr sz="1600"/>
              <a:t>3. Respond to customer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657" y="1441621"/>
            <a:ext cx="2077765" cy="453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Do you have any black jeans or blue jeans?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02846" y="2291148"/>
            <a:ext cx="1848936" cy="695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Required steps not known ahead of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4774" y="2754527"/>
            <a:ext cx="3322594" cy="1318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Verify customer purchase</a:t>
            </a:r>
          </a:p>
          <a:p>
            <a:r>
              <a:rPr sz="1600"/>
              <a:t>2. Check return policies</a:t>
            </a:r>
          </a:p>
          <a:p>
            <a:r>
              <a:rPr sz="1600"/>
              <a:t>3. If return allowed = "yes", then:</a:t>
            </a:r>
          </a:p>
          <a:p>
            <a:r>
              <a:rPr sz="1600"/>
              <a:t>a. Issue return packing slip</a:t>
            </a:r>
          </a:p>
          <a:p>
            <a:r>
              <a:rPr sz="1600"/>
              <a:t>b. Set database record to "return pending"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3423" y="2836905"/>
            <a:ext cx="1958774" cy="43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I'd like to return the beach towel I bought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57432"/>
            <a:ext cx="7688648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Planning example: Customer service agent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3" y="834081"/>
            <a:ext cx="5043387" cy="2594918"/>
          </a:xfrm>
          <a:prstGeom prst="rect">
            <a:avLst/>
          </a:prstGeom>
        </p:spPr>
      </p:pic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891" y="864972"/>
            <a:ext cx="3350054" cy="1354094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02054" y="267729"/>
            <a:ext cx="7697801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Planning example: Customer service agent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97" y="864972"/>
            <a:ext cx="3661261" cy="3707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1765" y="916459"/>
            <a:ext cx="741405" cy="422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system prompt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8774" y="921608"/>
            <a:ext cx="2773405" cy="3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 have access to the following tools: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77081" y="1508554"/>
            <a:ext cx="1775711" cy="221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{description of tools}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8774" y="1920445"/>
            <a:ext cx="3011387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Return a step- by- step plan to carry out the user's request.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6288" y="2162432"/>
            <a:ext cx="1528576" cy="1096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 would like to return the gold frame glasses I purchased, but not the metal frame ones.</a:t>
            </a: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74" y="2394121"/>
            <a:ext cx="1995387" cy="5406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3855" y="3377513"/>
            <a:ext cx="3002234" cy="494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Use checkpasttransactions to find which glasses they bought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3855" y="3912972"/>
            <a:ext cx="2965621" cy="32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Use getitemdescriptions to find the gold frame glasses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3855" y="4273378"/>
            <a:ext cx="2974774" cy="319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Use processitemreturn to return the gold-framed glasses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6077693" cy="3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Planning example: Email assistant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86" y="854675"/>
            <a:ext cx="3166990" cy="36967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0918" y="911310"/>
            <a:ext cx="723099" cy="427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system prompt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7081" y="921608"/>
            <a:ext cx="2755099" cy="3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 have access to the following tools: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77081" y="1508554"/>
            <a:ext cx="1775711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{description of tools}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7081" y="1920445"/>
            <a:ext cx="2993081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Return a step- by- step plan to carry out the user's request.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28" y="2059459"/>
            <a:ext cx="1464504" cy="1318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Reply to that email invitation from Bob about dinner in New York and tell him I'll attend. Then archive his email.</a:t>
            </a: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81" y="2394121"/>
            <a:ext cx="1958774" cy="6023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95387" y="3217905"/>
            <a:ext cx="2691027" cy="782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Use search_email to find emails from "Bob" that mention "dinner" and "New York"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95387" y="4015945"/>
            <a:ext cx="2855783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Use send_email tool to reply and confirm attendance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95387" y="4391797"/>
            <a:ext cx="2947315" cy="38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Use move_email tool to move email to "archive" folder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02054" y="267729"/>
            <a:ext cx="7697801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Planning example: Customer service agent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783"/>
            <a:ext cx="8942630" cy="431971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9513" y="272878"/>
            <a:ext cx="4430126" cy="38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Formatting plan as JSON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891" y="926756"/>
            <a:ext cx="2224216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Updated system prompt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351" y="1235675"/>
            <a:ext cx="3734486" cy="24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 have access to the following tools: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6090" y="1235675"/>
            <a:ext cx="3935855" cy="313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{plan": [    {    "step": 1,    "description": "Find round sunglasses",    "tool": "getitemdescriptions",    "args": {"query": "round sunglasses"}    },    {    "step": 2,    "description": "Check available stock",    "tool": "check_inventory",    "args": {"items": "results from step 1"}    },    ...]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963" y="1673310"/>
            <a:ext cx="1995387" cy="26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{description of tools}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9351" y="2136689"/>
            <a:ext cx="4201297" cy="27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Create a step- by- step plan in JSON format.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9351" y="2574324"/>
            <a:ext cx="4137225" cy="741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Each step should have the following items: step number, description, tool name, and args.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63" y="3707027"/>
            <a:ext cx="1391279" cy="75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Do you have any round sunglasses in stock that are under \$100?</a:t>
            </a:r>
          </a:p>
        </p:txBody>
      </p:sp>
      <p:pic>
        <p:nvPicPr>
          <p:cNvPr id="10" name="Picture 9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18" y="3717324"/>
            <a:ext cx="2672720" cy="746554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9513" y="267729"/>
            <a:ext cx="6443819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The challenge of planning with tools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13" y="839229"/>
            <a:ext cx="3295135" cy="1328351"/>
          </a:xfrm>
          <a:prstGeom prst="rect">
            <a:avLst/>
          </a:prstGeom>
        </p:spPr>
      </p:pic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4" y="1086364"/>
            <a:ext cx="3661261" cy="1081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2630" y="2512540"/>
            <a:ext cx="4594882" cy="535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Use the filterrows tool to extract transactions in January with coffeename "Hot Chocolate"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62630" y="2919283"/>
            <a:ext cx="4521657" cy="458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Use the getcolumnmean to find the average amount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2630" y="3346621"/>
            <a:ext cx="4594882" cy="32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Use the filterrows tool to extract transactions in February with coffeename "Hot Chocolate"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2630" y="3686432"/>
            <a:ext cx="4521657" cy="47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4. Use the getcolumnmean to find the average amount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6452972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The challenge of planning with tools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675"/>
            <a:ext cx="9144000" cy="3624648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185351"/>
            <a:ext cx="5244756" cy="38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Planning with code execution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0" y="720810"/>
            <a:ext cx="7972396" cy="4252783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00797"/>
            <a:ext cx="5244756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Planning with code execution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741405"/>
            <a:ext cx="3148684" cy="12665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0450" y="798040"/>
            <a:ext cx="1372972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&lt;execute_python&gt;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10450" y="1132702"/>
            <a:ext cx="1610954" cy="1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import pandas as pd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0450" y="1508554"/>
            <a:ext cx="4247063" cy="561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Read CSV and parse the "date" column as datetime df = pd.readcsv("transactions.csv", parsedates=["date"])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0450" y="2255108"/>
            <a:ext cx="1794018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Define time window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0450" y="2445608"/>
            <a:ext cx="2883243" cy="16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today = pd.Timestamp.today()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0450" y="2615513"/>
            <a:ext cx="3295135" cy="17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week_ago = today - pd.Timedelta(days=7)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0450" y="2986216"/>
            <a:ext cx="4301981" cy="32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Filter rows where date is within last week lastweek = df[df["date"].between(weekago, today)]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0450" y="3501081"/>
            <a:ext cx="3624648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Drop duplicate rows and count print(lastweek.dropduplicates().shape[0])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0450" y="4051986"/>
            <a:ext cx="1464504" cy="17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&lt;/execute_python&gt;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9513" y="267729"/>
            <a:ext cx="7606270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Planning with code improves performance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86" y="1034878"/>
            <a:ext cx="7212684" cy="3084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981" y="4427837"/>
            <a:ext cx="5308828" cy="1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[Adapted from “Executable Code actions Elicit Better LLM Agents”, Wang et al. 2024]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6086846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What tasks is agentic AI suited to?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33045" y="1086364"/>
            <a:ext cx="649873" cy="18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Harder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864" y="1143000"/>
            <a:ext cx="558342" cy="20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Easier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0324" y="2430162"/>
            <a:ext cx="3606342" cy="123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Steps not known ahead of time</a:t>
            </a:r>
          </a:p>
          <a:p>
            <a:r>
              <a:rPr sz="1600"/>
              <a:t>Plan/solve as you go</a:t>
            </a:r>
          </a:p>
          <a:p>
            <a:r>
              <a:rPr sz="1600"/>
              <a:t>Multimodal (sound, vision)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099" y="2450756"/>
            <a:ext cx="3533117" cy="125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Clear, step-by-step process</a:t>
            </a:r>
          </a:p>
          <a:p>
            <a:r>
              <a:rPr sz="1600"/>
              <a:t>Standard procedures to follow</a:t>
            </a:r>
          </a:p>
          <a:p>
            <a:r>
              <a:rPr sz="1600"/>
              <a:t>Text assets only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83175"/>
            <a:ext cx="7047927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Some tasks require more than 1 person!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98621"/>
            <a:ext cx="4530810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Example: Marketing team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9369" y="1132702"/>
            <a:ext cx="1986234" cy="26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Graphic designer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44504" y="1132702"/>
            <a:ext cx="686486" cy="26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Writer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594" y="1143000"/>
            <a:ext cx="1336360" cy="252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Researcher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0360" y="1673310"/>
            <a:ext cx="594954" cy="21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49369" y="1673310"/>
            <a:ext cx="594954" cy="21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Tasks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4504" y="1673310"/>
            <a:ext cx="594954" cy="21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Tasks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9369" y="1910148"/>
            <a:ext cx="2956468" cy="22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Create data visualizations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4504" y="1910148"/>
            <a:ext cx="2297441" cy="68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Transform research into report text and marketing copy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360" y="1920445"/>
            <a:ext cx="2535423" cy="47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Analyze market trends- Research competitors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49369" y="2162432"/>
            <a:ext cx="1693333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Create artwork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360" y="2878094"/>
            <a:ext cx="1501117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Tools- Web search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9369" y="2878094"/>
            <a:ext cx="594954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Tools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44504" y="2878094"/>
            <a:ext cx="1006846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9369" y="3109783"/>
            <a:ext cx="2196756" cy="43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Image generation, manipulation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44504" y="3109783"/>
            <a:ext cx="1006846" cy="22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(None)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360" y="3346621"/>
            <a:ext cx="1501117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Web search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49369" y="3568013"/>
            <a:ext cx="2828324" cy="494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Code execution for chart generation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360" y="3794554"/>
            <a:ext cx="1766558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researcher</a:t>
            </a:r>
          </a:p>
        </p:txBody>
      </p:sp>
      <p:pic>
        <p:nvPicPr>
          <p:cNvPr id="21" name="Picture 20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522" y="4221891"/>
            <a:ext cx="1464504" cy="4067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20360" y="4731608"/>
            <a:ext cx="1601801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DeepLearning.AI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80180" y="4731608"/>
            <a:ext cx="1006846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Andrew Ng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7368288" cy="40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Example: Marketing team with linear plan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4" y="1585783"/>
            <a:ext cx="8466666" cy="3150972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11207" y="267729"/>
            <a:ext cx="7002162" cy="427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Planning with multiple agents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594" y="875270"/>
            <a:ext cx="3331747" cy="36761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0918" y="926756"/>
            <a:ext cx="723099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system prompt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7081" y="926756"/>
            <a:ext cx="3075459" cy="61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 are a marketing manager and have the following team of agents to work with: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5387" y="1714500"/>
            <a:ext cx="1922162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{description of agents}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7081" y="2110945"/>
            <a:ext cx="3002234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Return a step- by- step plan to carry out the user's request.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675" y="2553729"/>
            <a:ext cx="1427891" cy="720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Create a summer marketing campaign for sunglasses</a:t>
            </a: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009" y="2574324"/>
            <a:ext cx="2114378" cy="5148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6918" y="3315729"/>
            <a:ext cx="2636108" cy="1230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Ask researcher to research current sunglasses trends</a:t>
            </a:r>
          </a:p>
          <a:p>
            <a:r>
              <a:rPr sz="1600"/>
              <a:t>2. Ask graphic designer to create ad images</a:t>
            </a:r>
          </a:p>
          <a:p>
            <a:r>
              <a:rPr sz="1600"/>
              <a:t>3. Ask writer to create report</a:t>
            </a:r>
          </a:p>
          <a:p>
            <a:r>
              <a:rPr sz="1600"/>
              <a:t>4. Review report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7368288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Example: Marketing team with linear plan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4" y="1585783"/>
            <a:ext cx="8484972" cy="253313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7368288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Example: Marketing team with linear 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1801" y="1611527"/>
            <a:ext cx="3139531" cy="28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Communication Pattern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126" y="1765986"/>
            <a:ext cx="1098378" cy="710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Create a sum marketing campaign for sunglasses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5099" y="2059459"/>
            <a:ext cx="503423" cy="15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writer</a:t>
            </a:r>
          </a:p>
        </p:txBody>
      </p:sp>
      <p:pic>
        <p:nvPicPr>
          <p:cNvPr id="6" name="Picture 5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207" y="2425013"/>
            <a:ext cx="4466738" cy="664175"/>
          </a:xfrm>
          <a:prstGeom prst="rect">
            <a:avLst/>
          </a:prstGeom>
        </p:spPr>
      </p:pic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02" y="2831756"/>
            <a:ext cx="475963" cy="411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8648" y="3490783"/>
            <a:ext cx="1025153" cy="1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Final report</a:t>
            </a: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66" y="4062283"/>
            <a:ext cx="1647567" cy="62813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11207" y="267729"/>
            <a:ext cx="7002162" cy="41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Planning with multiple agents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828" y="864972"/>
            <a:ext cx="3404972" cy="3707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0918" y="926756"/>
            <a:ext cx="732252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system prompt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7081" y="926756"/>
            <a:ext cx="3075459" cy="597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 are a marketing manager and have the following team of agents to work with: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77081" y="1714500"/>
            <a:ext cx="1940468" cy="22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{description of agents}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7081" y="2110945"/>
            <a:ext cx="3002234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Return a step- by- step plan to carry out the user's request.</a:t>
            </a:r>
          </a:p>
        </p:txBody>
      </p:sp>
      <p:pic>
        <p:nvPicPr>
          <p:cNvPr id="8" name="Picture 7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3" y="2471351"/>
            <a:ext cx="4942702" cy="2100648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11207" y="257432"/>
            <a:ext cx="7002162" cy="41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Planning with multiple agents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0918" y="926756"/>
            <a:ext cx="741405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system prompt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8774" y="926756"/>
            <a:ext cx="3176144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 are a marketing manager and have the following team of agents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34234" y="926756"/>
            <a:ext cx="2315747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Agents</a:t>
            </a:r>
          </a:p>
          <a:p>
            <a:r>
              <a:rPr sz="1600"/>
              <a:t>graphic</a:t>
            </a:r>
          </a:p>
          <a:p>
            <a:r>
              <a:rPr sz="1600"/>
              <a:t>writer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7567" y="1606378"/>
            <a:ext cx="3102918" cy="28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Communication Pattern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828" y="2569175"/>
            <a:ext cx="1235675" cy="725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Create a summary marketing campaign for sunglasses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3693" y="4170405"/>
            <a:ext cx="2745945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Ask writer to create report</a:t>
            </a:r>
          </a:p>
          <a:p>
            <a:r>
              <a:rPr sz="1600"/>
              <a:t>4. Review report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42702" y="4170405"/>
            <a:ext cx="1922162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Step 2 output</a:t>
            </a:r>
          </a:p>
          <a:p>
            <a:r>
              <a:rPr sz="1600"/>
              <a:t>Step 3 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42198" y="4170405"/>
            <a:ext cx="421045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writer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828" y="4324864"/>
            <a:ext cx="1702486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4. Review report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83175"/>
            <a:ext cx="5574270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Other communication patterns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3" y="1390135"/>
            <a:ext cx="5080000" cy="2522837"/>
          </a:xfrm>
          <a:prstGeom prst="rect">
            <a:avLst/>
          </a:prstGeom>
        </p:spPr>
      </p:pic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171" y="1390135"/>
            <a:ext cx="2626954" cy="2522837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98621"/>
            <a:ext cx="1775711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" y="1173891"/>
            <a:ext cx="2608648" cy="334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Why Agentic AI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351" y="1621824"/>
            <a:ext cx="4247063" cy="334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Reflection design 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351" y="2023418"/>
            <a:ext cx="4347747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Tool use (function calling)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351" y="2471351"/>
            <a:ext cx="3368360" cy="334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Evals, error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9351" y="2883243"/>
            <a:ext cx="5052540" cy="33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Planning, multi-agent systems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67729"/>
            <a:ext cx="4631495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Example: Writing an Essay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828" y="875270"/>
            <a:ext cx="3707027" cy="42682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51" y="1040027"/>
            <a:ext cx="2947315" cy="29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Write an essay on topic 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60" y="1935891"/>
            <a:ext cx="4100612" cy="27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Write an essay outline on topic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0360" y="2471351"/>
            <a:ext cx="1739099" cy="27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Search web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360" y="3017108"/>
            <a:ext cx="4100612" cy="27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Write the essay Write a first draft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360" y="3552567"/>
            <a:ext cx="3359207" cy="566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4. Consider what parts need revision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360" y="4407243"/>
            <a:ext cx="2315747" cy="26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5. Revise your draft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47135"/>
            <a:ext cx="8246990" cy="422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Recap: Breaking down essay writing into steps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837" y="1132702"/>
            <a:ext cx="2096072" cy="267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Direct generation: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01549" y="1132702"/>
            <a:ext cx="1931315" cy="267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3- step workflow: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6684" y="1132702"/>
            <a:ext cx="1913009" cy="267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5- step workflow: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684" y="1523999"/>
            <a:ext cx="2416432" cy="581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Write an essay on topic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6468" y="1523999"/>
            <a:ext cx="2901549" cy="581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Write an essay outline on topic 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6684" y="1523999"/>
            <a:ext cx="2874090" cy="581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Write an essay outline on topic 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9009" y="2347783"/>
            <a:ext cx="1757405" cy="24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Search web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29009" y="2883243"/>
            <a:ext cx="2187603" cy="267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Write the essay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6684" y="2883243"/>
            <a:ext cx="2370666" cy="267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Write the first draft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6684" y="3434148"/>
            <a:ext cx="2700180" cy="566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4. Consider what parts need revision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74774" y="3655540"/>
            <a:ext cx="1565189" cy="54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Still not good enough...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4594" y="3665837"/>
            <a:ext cx="2224216" cy="28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Not good enough...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684" y="4273378"/>
            <a:ext cx="2306594" cy="257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5. Revise your draft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37981" y="283175"/>
            <a:ext cx="7185225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Example: Responding to customer email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0" y="1189337"/>
            <a:ext cx="942774" cy="355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7675" y="1230527"/>
            <a:ext cx="3029693" cy="29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Extract key information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063" y="1287162"/>
            <a:ext cx="2672720" cy="514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From: sjoness9@email.com Subject: Wrong item shipped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67675" y="1791729"/>
            <a:ext cx="3029693" cy="556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Find relevant customer records</a:t>
            </a:r>
          </a:p>
        </p:txBody>
      </p:sp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0" y="1868959"/>
            <a:ext cx="942774" cy="3552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063" y="2033716"/>
            <a:ext cx="2819171" cy="695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Hi, I ordered a blue KitchenPro blender (Order #8847) but received a red toaster instead.</a:t>
            </a: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0" y="2306594"/>
            <a:ext cx="942774" cy="3552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7675" y="2630959"/>
            <a:ext cx="3240216" cy="28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Write and send response</a:t>
            </a:r>
          </a:p>
        </p:txBody>
      </p:sp>
      <p:pic>
        <p:nvPicPr>
          <p:cNvPr id="11" name="Picture 10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0" y="2744229"/>
            <a:ext cx="942774" cy="3501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3063" y="3001662"/>
            <a:ext cx="2663567" cy="731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 need the blender for my daughter's birthday party this weekend. Can you help?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3063" y="4000500"/>
            <a:ext cx="1208216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Susan Jones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37981" y="267729"/>
            <a:ext cx="7944936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Example: Extracting information from invoice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1" y="1184189"/>
            <a:ext cx="3112072" cy="3181864"/>
          </a:xfrm>
          <a:prstGeom prst="rect">
            <a:avLst/>
          </a:prstGeom>
        </p:spPr>
      </p:pic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891" y="1225378"/>
            <a:ext cx="1006846" cy="283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7675" y="1235675"/>
            <a:ext cx="3102918" cy="293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Find required information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67675" y="1802027"/>
            <a:ext cx="3102918" cy="54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Create a new database entry and save</a:t>
            </a:r>
          </a:p>
        </p:txBody>
      </p:sp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891" y="1853513"/>
            <a:ext cx="2535423" cy="4530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46450" y="283175"/>
            <a:ext cx="4970162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Look for low-quality outputs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810" y="1184189"/>
            <a:ext cx="979387" cy="401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828" y="1225378"/>
            <a:ext cx="3002234" cy="29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Extract key information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063" y="1287162"/>
            <a:ext cx="2672720" cy="50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From: sjoness9@email.com Subject: Wrong item shipped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828" y="1802027"/>
            <a:ext cx="3020540" cy="54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Find relevant customer records</a:t>
            </a:r>
          </a:p>
        </p:txBody>
      </p:sp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810" y="1812324"/>
            <a:ext cx="979387" cy="3912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063" y="2033716"/>
            <a:ext cx="2819171" cy="70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Hi, I ordered a blue KitchenPro blender (Order #8847) but received a red toaster instead.</a:t>
            </a: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810" y="2425013"/>
            <a:ext cx="979387" cy="396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828" y="2615513"/>
            <a:ext cx="3231063" cy="27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Write and send response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063" y="2986216"/>
            <a:ext cx="2672720" cy="74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 need the blender for my daughter's birthday party this weekend. Can you help?</a:t>
            </a:r>
          </a:p>
        </p:txBody>
      </p:sp>
      <p:pic>
        <p:nvPicPr>
          <p:cNvPr id="12" name="Picture 11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810" y="3089189"/>
            <a:ext cx="979387" cy="3964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14126" y="3604054"/>
            <a:ext cx="4549117" cy="50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"I'm glad you shopped with us - we're much better than our competitor CompCo!"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063" y="4000500"/>
            <a:ext cx="1208216" cy="221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Susan Jones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14126" y="4330013"/>
            <a:ext cx="4512504" cy="50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"Sure, we'll issue a refund. Unlike RivalCo, we make returns easy."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3175"/>
            <a:ext cx="6352288" cy="35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Add an evaluation to track the error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1" y="1189337"/>
            <a:ext cx="2947315" cy="1024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85045" y="1390135"/>
            <a:ext cx="4393513" cy="586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if (competitor in response): numcompetitormentions 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027" y="2780270"/>
            <a:ext cx="2178450" cy="267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List of competitors: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39963" y="2919283"/>
            <a:ext cx="3990774" cy="50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Objective error: Use code to check for occurrences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027" y="3326027"/>
            <a:ext cx="1537729" cy="1040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CompCo RivalCo The Other Co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37981" y="278027"/>
            <a:ext cx="3716180" cy="40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Using LLM as a judge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89" y="834081"/>
            <a:ext cx="8201225" cy="3902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56972" y="298621"/>
            <a:ext cx="3642954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Agentic AI workflows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" y="983391"/>
            <a:ext cx="8137153" cy="602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An agentic AI workflow is a process where an LLM- based app executes multiple steps to complete a task.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414" y="1832918"/>
            <a:ext cx="2681873" cy="267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Essay- writing example:</a:t>
            </a:r>
          </a:p>
        </p:txBody>
      </p:sp>
      <p:pic>
        <p:nvPicPr>
          <p:cNvPr id="5" name="Picture 4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702" y="2188175"/>
            <a:ext cx="2608648" cy="2177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414" y="2306594"/>
            <a:ext cx="2828324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Write an essay outline on topic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2414" y="2703040"/>
            <a:ext cx="2800864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Do you need any web research?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4" y="3094337"/>
            <a:ext cx="1491963" cy="20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Write a first draft.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414" y="3485635"/>
            <a:ext cx="3697873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Consider what parts need revision or more research.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2414" y="4113770"/>
            <a:ext cx="1501117" cy="21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Revise your draft.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93472"/>
            <a:ext cx="3780252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Evaluating Agentic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" y="1132702"/>
            <a:ext cx="7578810" cy="62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Can evaluate using code (objective evals), or LLM-as-judge (subjective evals)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351" y="2224216"/>
            <a:ext cx="7523891" cy="27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Two types of evals: End-to-end and component-level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351" y="2996513"/>
            <a:ext cx="5803099" cy="27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Examine traces to perform error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351" y="3773959"/>
            <a:ext cx="7258450" cy="267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Much more on evals and error analysis in Module 4!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9513" y="283175"/>
            <a:ext cx="4283675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Agentic Design Patterns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099" y="1225378"/>
            <a:ext cx="1702486" cy="28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Reflection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2252" y="1858662"/>
            <a:ext cx="1491963" cy="28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Tool 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2252" y="2476499"/>
            <a:ext cx="1546882" cy="324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Planning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252" y="3140675"/>
            <a:ext cx="3816864" cy="293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4. Multi-agent collaboration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8918" y="267729"/>
            <a:ext cx="2160144" cy="18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Here's code intended for {task}: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6126" y="308918"/>
            <a:ext cx="1775711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Reflection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37225" y="607540"/>
            <a:ext cx="1098378" cy="17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do_task(x):</a:t>
            </a:r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2" y="993689"/>
            <a:ext cx="713945" cy="659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7207" y="1009135"/>
            <a:ext cx="1967927" cy="19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Please write code for {task}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37225" y="1024581"/>
            <a:ext cx="4109765" cy="38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Check the code carefully for correctness, style and efficiency, and give constructive criticism for how to improve it.</a:t>
            </a:r>
          </a:p>
        </p:txBody>
      </p:sp>
      <p:pic>
        <p:nvPicPr>
          <p:cNvPr id="8" name="Picture 7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32" y="1714500"/>
            <a:ext cx="1144144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8738" y="1765986"/>
            <a:ext cx="1189909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do_task(x): 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6576" y="2136689"/>
            <a:ext cx="2196756" cy="18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There's a bug on line 5. Fix it by 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8738" y="2394121"/>
            <a:ext cx="1327207" cy="19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dotaskv2(x):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6576" y="2857500"/>
            <a:ext cx="2288288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It failed Unit Test 3. Try changing ...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8738" y="3120081"/>
            <a:ext cx="1299747" cy="19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dotaskv3(x):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8918" y="283175"/>
            <a:ext cx="2160144" cy="1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Here's code intended for {task}: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6126" y="329513"/>
            <a:ext cx="1775711" cy="33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Reflection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6378" y="612689"/>
            <a:ext cx="1089225" cy="18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do_task(x):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6378" y="926756"/>
            <a:ext cx="155603" cy="108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...</a:t>
            </a:r>
          </a:p>
        </p:txBody>
      </p:sp>
      <p:pic>
        <p:nvPicPr>
          <p:cNvPr id="6" name="Picture 5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2" y="998837"/>
            <a:ext cx="713945" cy="6538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2972" y="1009135"/>
            <a:ext cx="1922162" cy="19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Please write code for {task}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6378" y="1086364"/>
            <a:ext cx="4100612" cy="35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Check the code carefully for correctness, style and efficiency, and give constructive criticism for how to improve it.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2972" y="1745391"/>
            <a:ext cx="1235675" cy="21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do_task(x): 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0288" y="2110945"/>
            <a:ext cx="2215063" cy="19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There's a bug on line 5. Fix it by 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2972" y="2394121"/>
            <a:ext cx="1372972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dotaskv2(x):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7747" y="2842054"/>
            <a:ext cx="2334054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It failed Unit Test 3. Try changing ...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2972" y="3109783"/>
            <a:ext cx="1345513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dotaskv3(x):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8198" y="3974756"/>
            <a:ext cx="521729" cy="50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Coder</a:t>
            </a:r>
          </a:p>
          <a:p>
            <a:r>
              <a:rPr sz="1600"/>
              <a:t>Agent</a:t>
            </a:r>
          </a:p>
          <a:p>
            <a:r>
              <a:rPr sz="1600"/>
              <a:t>(LLM)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56396" y="3974756"/>
            <a:ext cx="521729" cy="50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Critic</a:t>
            </a:r>
          </a:p>
          <a:p>
            <a:r>
              <a:rPr sz="1600"/>
              <a:t>Agent</a:t>
            </a:r>
          </a:p>
          <a:p>
            <a:r>
              <a:rPr sz="1600"/>
              <a:t>(LLM)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7819" y="339810"/>
            <a:ext cx="1491963" cy="314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Tool use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06" y="823783"/>
            <a:ext cx="2819171" cy="1523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8432" y="864972"/>
            <a:ext cx="1949621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Code execution tool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6414" y="1184189"/>
            <a:ext cx="3697873" cy="16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 If I invest \(\) 100\$ at compound \(7\%\) interest for 12 years, what do I have at the end?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6414" y="1585783"/>
            <a:ext cx="1400432" cy="679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principal \(=\) 100 interestrate \(=\) 0.07 years \(=\) 12 value \(=\) principal\\ \((1+\) interestrate\\\\*years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7279" y="3001662"/>
            <a:ext cx="1940468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Information gathering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054" y="3017108"/>
            <a:ext cx="778018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6738" y="3017108"/>
            <a:ext cx="1052612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Productivity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657" y="3017108"/>
            <a:ext cx="668180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Images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8810" y="3217905"/>
            <a:ext cx="1162450" cy="21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Web search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2054" y="3259094"/>
            <a:ext cx="1519423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Code Execution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3495" y="3259094"/>
            <a:ext cx="1693333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Image generation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6576" y="3274540"/>
            <a:ext cx="732252" cy="20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Email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8810" y="3459891"/>
            <a:ext cx="1016000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Wikipedia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2054" y="3490783"/>
            <a:ext cx="1501117" cy="20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Wolfram Alpha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6576" y="3511378"/>
            <a:ext cx="915315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Calendar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63495" y="3511378"/>
            <a:ext cx="1675027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Image captioning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98810" y="3712175"/>
            <a:ext cx="1016000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Database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054" y="3732770"/>
            <a:ext cx="2636108" cy="20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Bearly Code Interpreter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6576" y="3758513"/>
            <a:ext cx="1098378" cy="21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Messaging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3495" y="3763662"/>
            <a:ext cx="530882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OCR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98810" y="3954162"/>
            <a:ext cx="796324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access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56972" y="339810"/>
            <a:ext cx="1565189" cy="36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Planning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054" y="875270"/>
            <a:ext cx="7047927" cy="63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Request: Please generate an image where a girl is reading a book, and her pose is the same as the boy in the image example.jpg, then please describe the new image with your voice.</a:t>
            </a:r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" y="1539445"/>
            <a:ext cx="3505657" cy="102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108" y="2548581"/>
            <a:ext cx="997693" cy="1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example.jpg</a:t>
            </a:r>
          </a:p>
        </p:txBody>
      </p:sp>
      <p:pic>
        <p:nvPicPr>
          <p:cNvPr id="6" name="Picture 5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72" y="2759675"/>
            <a:ext cx="1556036" cy="895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9513" y="3825445"/>
            <a:ext cx="2828324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[Example adapted from HuggingGPT paper]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7819" y="308918"/>
            <a:ext cx="4274522" cy="3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Multi-agentic workflows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81" y="1112108"/>
            <a:ext cx="3331747" cy="27184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34918" y="3346621"/>
            <a:ext cx="1125837" cy="18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(Du et al., 2023)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88324"/>
            <a:ext cx="4027387" cy="38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Reflection – Agentic AI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4" y="926756"/>
            <a:ext cx="7606270" cy="298621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4842018" cy="36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Reflection to improve code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7" y="1024581"/>
            <a:ext cx="7688648" cy="24044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162" y="2219067"/>
            <a:ext cx="1729945" cy="828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Check for bugs</a:t>
            </a:r>
          </a:p>
          <a:p>
            <a:r>
              <a:rPr sz="1600"/>
              <a:t>and write</a:t>
            </a:r>
          </a:p>
          <a:p>
            <a:r>
              <a:rPr sz="1600"/>
              <a:t>improved</a:t>
            </a:r>
          </a:p>
          <a:p>
            <a:r>
              <a:rPr sz="1600"/>
              <a:t>second draft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5958702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Reflection with external feedback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1" y="1287162"/>
            <a:ext cx="8951783" cy="2368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83175"/>
            <a:ext cx="3917549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Degrees of autonomy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594" y="864972"/>
            <a:ext cx="1610954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Less autonomous</a:t>
            </a:r>
          </a:p>
        </p:txBody>
      </p:sp>
      <p:pic>
        <p:nvPicPr>
          <p:cNvPr id="4" name="Picture 3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445"/>
            <a:ext cx="9144000" cy="398505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98621"/>
            <a:ext cx="3112072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Direct generation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594" y="1040027"/>
            <a:ext cx="1711639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Zero- shot prompts</a:t>
            </a:r>
          </a:p>
        </p:txBody>
      </p:sp>
      <p:pic>
        <p:nvPicPr>
          <p:cNvPr id="4" name="Picture 3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4" y="1318054"/>
            <a:ext cx="8063927" cy="23889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6187531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Zero, one, and few-shot prompting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230527"/>
            <a:ext cx="1903855" cy="1343797"/>
          </a:xfrm>
          <a:prstGeom prst="rect">
            <a:avLst/>
          </a:prstGeom>
        </p:spPr>
      </p:pic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29" y="1230527"/>
            <a:ext cx="1867243" cy="1858662"/>
          </a:xfrm>
          <a:prstGeom prst="rect">
            <a:avLst/>
          </a:prstGeom>
        </p:spPr>
      </p:pic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432" y="1230527"/>
            <a:ext cx="1848936" cy="2373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738" y="3825445"/>
            <a:ext cx="2251675" cy="22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Zero- shot (no examples)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3603" y="3825445"/>
            <a:ext cx="2434738" cy="22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One- shot (single example)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8378" y="3825445"/>
            <a:ext cx="2718486" cy="43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Two- shot (two examples) Few- shot (multiple examples)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98621"/>
            <a:ext cx="3112072" cy="35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Direct generation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594" y="1040027"/>
            <a:ext cx="1711639" cy="21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Zero- shot prompts</a:t>
            </a:r>
          </a:p>
        </p:txBody>
      </p:sp>
      <p:pic>
        <p:nvPicPr>
          <p:cNvPr id="4" name="Picture 3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1" y="1312905"/>
            <a:ext cx="8100540" cy="240441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8324"/>
            <a:ext cx="4759639" cy="344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Reflection has been tested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900" y="931905"/>
            <a:ext cx="5464432" cy="31303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2738" y="1714500"/>
            <a:ext cx="2453045" cy="921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Reflection consistently outperforms direct generation on a variety of tasks.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56972" y="298621"/>
            <a:ext cx="6214990" cy="319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Tasks where reflection works better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7819" y="288324"/>
            <a:ext cx="5967855" cy="38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Tips for writing reflection prompts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6810" y="1158445"/>
            <a:ext cx="3999927" cy="28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Brainstorming domain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0000" y="1158445"/>
            <a:ext cx="2215063" cy="28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Improving email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342" y="1750540"/>
            <a:ext cx="3395819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Review the domain names you suggested.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0000" y="1750540"/>
            <a:ext cx="2150990" cy="19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Review the email first draft.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342" y="2162432"/>
            <a:ext cx="3441585" cy="40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Check if each name is easy to pronounce and thus easy to spread via word of mouth.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0000" y="2162432"/>
            <a:ext cx="3267675" cy="61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Check that the tone is professional and look for phrases that could be considered rude or insensitive.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342" y="2795716"/>
            <a:ext cx="3359207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Consider whether each name might mean something negative in other languages.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80000" y="3001662"/>
            <a:ext cx="3112072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Verify all facts, dates, and promises are accurate.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342" y="3413554"/>
            <a:ext cx="3624648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Then output a shortlist of only the names that meet these criteria.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80000" y="3624648"/>
            <a:ext cx="2947315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Then write the next draft of the email.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61513" y="4062283"/>
            <a:ext cx="4466738" cy="52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Clearly indicate the reflection action- Specify criteria to check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4164684" cy="3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Visualizing coffee sales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09" y="1204783"/>
            <a:ext cx="1546882" cy="2455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6630" y="4160108"/>
            <a:ext cx="5903783" cy="221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Create a plot comparing Q1 coffee sales in 2024 and 2025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6224144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Chart generation agentic 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297" y="1426175"/>
            <a:ext cx="1290594" cy="767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Create a plot</a:t>
            </a:r>
          </a:p>
          <a:p>
            <a:r>
              <a:rPr sz="1600"/>
              <a:t>comparing Q1</a:t>
            </a:r>
          </a:p>
          <a:p>
            <a:r>
              <a:rPr sz="1600"/>
              <a:t>coffee sales in 2024</a:t>
            </a:r>
          </a:p>
          <a:p>
            <a:r>
              <a:rPr sz="1600"/>
              <a:t>and 2025 using</a:t>
            </a:r>
          </a:p>
          <a:p>
            <a:r>
              <a:rPr sz="1600"/>
              <a:t>coffee_sales.csv.</a:t>
            </a:r>
          </a:p>
        </p:txBody>
      </p:sp>
      <p:pic>
        <p:nvPicPr>
          <p:cNvPr id="4" name="Picture 3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11" y="1472513"/>
            <a:ext cx="7267603" cy="367098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98621"/>
            <a:ext cx="5244756" cy="334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Reflection with a different LLM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6" y="1040027"/>
            <a:ext cx="768864" cy="4839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8360" y="1055472"/>
            <a:ext cx="4649801" cy="48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Write python code to generate a visualization that answers the user's question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1477" y="1065770"/>
            <a:ext cx="1171603" cy="478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Code generation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6666" y="1776283"/>
            <a:ext cx="1464504" cy="28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{user prompt}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68360" y="2394121"/>
            <a:ext cx="4594882" cy="478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 are an expert data analyst who provides constructive feedback on visualizations.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1477" y="2430162"/>
            <a:ext cx="1070918" cy="221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Reflection</a:t>
            </a: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6" y="2445608"/>
            <a:ext cx="768864" cy="4891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86666" y="3089189"/>
            <a:ext cx="4375207" cy="27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{VI code} {plot.png} {conversation history}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8360" y="3583459"/>
            <a:ext cx="5748180" cy="530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Step 1: Critique the attached chart for readability, clarity, and completeness.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8360" y="4335162"/>
            <a:ext cx="4274522" cy="50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Step 2: Write new code to implement your improvements.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93472"/>
            <a:ext cx="7505585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Create a dataset of prompts and answers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6" y="875270"/>
            <a:ext cx="8320216" cy="3861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7819" y="283175"/>
            <a:ext cx="3871783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Degrees of autonomy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" y="1204783"/>
            <a:ext cx="5858018" cy="303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Agentic AI can be less or more autonomous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657" y="1935891"/>
            <a:ext cx="1217369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Less autonomous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61945" y="1935891"/>
            <a:ext cx="1208216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Semi- autonomous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12000" y="1935891"/>
            <a:ext cx="1217369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Highly autonomous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828" y="2903837"/>
            <a:ext cx="2453045" cy="8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All steps predetermined- All tool use hard coded- Autonomy is in text generation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2432" y="2903837"/>
            <a:ext cx="2032000" cy="906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Agent can make some decisions, choose tools- All tools predefined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1801" y="2903837"/>
            <a:ext cx="2242522" cy="1060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Agent makes many decisions autonomously- Can create new tools on the fly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83175"/>
            <a:ext cx="5263063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What about subjective tasks?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094"/>
            <a:ext cx="9144000" cy="37894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67729"/>
            <a:ext cx="4247063" cy="41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Using an LLM as a judge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4" y="921608"/>
            <a:ext cx="2965621" cy="25073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64000" y="1240824"/>
            <a:ext cx="4137225" cy="61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Known issues with using LLMs for comparison: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4000" y="2167581"/>
            <a:ext cx="4027387" cy="89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Answers often not very good- Position bias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5351" y="3197310"/>
            <a:ext cx="2032000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LLM picks A more often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9513" y="288324"/>
            <a:ext cx="8091387" cy="35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Grading with a rubric gives more consistent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73837" y="880418"/>
            <a:ext cx="594954" cy="20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Rubric</a:t>
            </a:r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4" y="967945"/>
            <a:ext cx="1162450" cy="746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3837" y="1148148"/>
            <a:ext cx="4164684" cy="88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Assess the attached image against this quality rubric. Each item should receive a score for 1 (true) or 0 (false). Return the scores for each item as a json object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054" y="1802027"/>
            <a:ext cx="823783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plot.png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3837" y="2224216"/>
            <a:ext cx="3240216" cy="1076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Has clear title</a:t>
            </a:r>
          </a:p>
          <a:p>
            <a:r>
              <a:rPr sz="1600"/>
              <a:t>2. Axis labels present</a:t>
            </a:r>
          </a:p>
          <a:p>
            <a:r>
              <a:rPr sz="1600"/>
              <a:t>3. Appropriate chart type</a:t>
            </a:r>
          </a:p>
          <a:p>
            <a:r>
              <a:rPr sz="1600"/>
              <a:t>4. Axes use appropriate numerical range</a:t>
            </a:r>
          </a:p>
          <a:p>
            <a:r>
              <a:rPr sz="1600"/>
              <a:t>5. ...</a:t>
            </a:r>
          </a:p>
        </p:txBody>
      </p:sp>
      <p:pic>
        <p:nvPicPr>
          <p:cNvPr id="8" name="Picture 7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4" y="2316891"/>
            <a:ext cx="1162450" cy="736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2054" y="3140675"/>
            <a:ext cx="1144144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plot_v2.png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03531" y="3748216"/>
            <a:ext cx="1363819" cy="597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Run each time you change reflection prompt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80180" y="4736756"/>
            <a:ext cx="1016000" cy="19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Andrew 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8324"/>
            <a:ext cx="3661261" cy="38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Evaluating reflection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" y="1148148"/>
            <a:ext cx="2453045" cy="27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Objective evals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5315" y="1508554"/>
            <a:ext cx="3697873" cy="257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Code-based evals are easier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5315" y="1812324"/>
            <a:ext cx="5034234" cy="252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Build a dataset of ground truth examples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351" y="2754527"/>
            <a:ext cx="2562882" cy="27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Subjective evals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5315" y="3084040"/>
            <a:ext cx="2654414" cy="26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Use LLM as a judge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5315" y="3387810"/>
            <a:ext cx="3890090" cy="252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Rubric-based grading is better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8100540" cy="40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Return on investment on prompt engineering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45" y="803189"/>
            <a:ext cx="6608576" cy="3830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5783" y="4077729"/>
            <a:ext cx="2498810" cy="607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Time spent prompt engineering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9513" y="267729"/>
            <a:ext cx="5949549" cy="36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Reflection with external feedback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1" y="1287162"/>
            <a:ext cx="8951783" cy="237352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7819" y="267729"/>
            <a:ext cx="7340828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Other examples of tools to help reflection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942702" y="2347783"/>
            <a:ext cx="2407279" cy="483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Tool 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48432" y="3429000"/>
            <a:ext cx="3386666" cy="43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What are tools?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3853477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Simple tool execution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98306" y="1539445"/>
            <a:ext cx="2645261" cy="22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getcurrenttime() function:</a:t>
            </a:r>
          </a:p>
        </p:txBody>
      </p:sp>
      <p:pic>
        <p:nvPicPr>
          <p:cNvPr id="4" name="Picture 3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3" y="1544594"/>
            <a:ext cx="4265369" cy="2574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9837" y="1904999"/>
            <a:ext cx="2279135" cy="16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from datetime import datetime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9837" y="2213918"/>
            <a:ext cx="1766558" cy="164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getcurrenttime():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1891" y="2378675"/>
            <a:ext cx="3148684" cy="164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"""Returns the current time as a string"""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9513" y="2883243"/>
            <a:ext cx="3240216" cy="16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return datetime.now().strftime("%H:%M:%S")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11207" y="288324"/>
            <a:ext cx="3862630" cy="35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Simple tool execution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067"/>
            <a:ext cx="7972396" cy="3784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31689"/>
            <a:ext cx="5903783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Coding benchmark (HumanEval)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729"/>
            <a:ext cx="8878558" cy="37791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9513" y="314067"/>
            <a:ext cx="1711639" cy="319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11207" y="283175"/>
            <a:ext cx="2388972" cy="35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Multiple tools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783"/>
            <a:ext cx="8979243" cy="31973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402666" y="2316891"/>
            <a:ext cx="2993081" cy="54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Tool 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1657" y="3429000"/>
            <a:ext cx="3240216" cy="44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Creating a tool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7819" y="267729"/>
            <a:ext cx="5299675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Prompting an LLM to use tools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756"/>
            <a:ext cx="9144000" cy="421674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7819" y="283175"/>
            <a:ext cx="5299675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Prompting an LLM to use 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39279" y="998837"/>
            <a:ext cx="2489657" cy="38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from datetime import datetime from zoneinfo import ZoneInfo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65" y="1034878"/>
            <a:ext cx="613261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system prompt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477" y="1040027"/>
            <a:ext cx="3258522" cy="586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 have access to a tool called getcurrenttime for a specific timezone. To use it, return the following exactly: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39279" y="1570337"/>
            <a:ext cx="4512504" cy="715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getcurrenttime(timezone): """Returns current time for the given time zone " timezone = ZoneInfo(timezone) return datetime.now(timezone).strftime("%H:%M:%S")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477" y="1807175"/>
            <a:ext cx="2361513" cy="36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FUNCTION: getcurrenttime("timezone")</a:t>
            </a:r>
          </a:p>
        </p:txBody>
      </p:sp>
      <p:pic>
        <p:nvPicPr>
          <p:cNvPr id="8" name="Picture 7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8" y="2306594"/>
            <a:ext cx="8713801" cy="28369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56972" y="267729"/>
            <a:ext cx="3679567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Defining tools syntax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063" y="1235675"/>
            <a:ext cx="2471351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from datetime import datetime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1171" y="1235675"/>
            <a:ext cx="1702486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import aisuite as ai client = ai.client()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1171" y="1765986"/>
            <a:ext cx="3899243" cy="1055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response = client.chat.completions.create( model="openai:gpt- 40", messages= messages, tools=[getcurrenttime], max_turns=5)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063" y="1781432"/>
            <a:ext cx="1958774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getcurrenttime():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891" y="2121243"/>
            <a:ext cx="3624648" cy="556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"""Returns the current time as a string"""return datetime.now().strftime("%H:%M:%S")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08144" y="3429000"/>
            <a:ext cx="3212756" cy="63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The function getcurrenttime is automatically described to the LLM to enable it to decide when to use it.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56972" y="267729"/>
            <a:ext cx="3276828" cy="32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Behind the 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85045" y="901013"/>
            <a:ext cx="1263135" cy="20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JSON Schema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1657" y="1194486"/>
            <a:ext cx="4274522" cy="125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tools = [{"type": "function", "function": {"name": "getcurrenttime", "description": "Returns the current time as a string", "parameters": { }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063" y="1225378"/>
            <a:ext cx="2150990" cy="164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from datetime import datetime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063" y="1699054"/>
            <a:ext cx="1665873" cy="19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getcurrenttime():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9351" y="2007972"/>
            <a:ext cx="3212756" cy="16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"""Returns the current time as a string"""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432" y="2322040"/>
            <a:ext cx="3130378" cy="1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return datetime.now().strftime("%H:%M:%S")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63" y="2847202"/>
            <a:ext cx="1491963" cy="324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import aisuite as ai client = ai.Client()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7261" y="2857500"/>
            <a:ext cx="3414126" cy="447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the name and description get added automatically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063" y="3326027"/>
            <a:ext cx="3350054" cy="947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response = client.chat.completions.create( model="openai:gpt- 40", messages= messages, tools=[getcurrenttime], max_turns=5 )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02054" y="247135"/>
            <a:ext cx="8393441" cy="422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Behind the scenes (functions with parameters)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6054" y="880418"/>
            <a:ext cx="1244828" cy="21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JSON Schema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3513" y="1204783"/>
            <a:ext cx="2114378" cy="18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tools = [{"type": "function",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063" y="1225378"/>
            <a:ext cx="2160144" cy="319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from datetime import datetime from zoneinfo import ZoneInfo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2378" y="1493108"/>
            <a:ext cx="2892396" cy="1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"function": {"name": ["getcurrenttime"]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1081" y="1802027"/>
            <a:ext cx="2901549" cy="33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"description": "Returns current time for the given timezone",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063" y="1853513"/>
            <a:ext cx="4036540" cy="659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def getcurrenttime(timezone):  """Returns current time for the given time zone"""  timezone = ZoneInfo(timezone)  return datetime.now(timezone).strftime("%H:%M:%S")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1081" y="2270554"/>
            <a:ext cx="2901549" cy="1204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"parameters": {  "timezone": {  "type": "string",  "description": "The IANA  time zone string, e.g.,  'America/New_York' or  'Pacific/Auckland'."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063" y="2862648"/>
            <a:ext cx="1491963" cy="32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import asuiute as ai client = ai.Client()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063" y="3315729"/>
            <a:ext cx="3350054" cy="926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response = client.chat.completions.create(  model="openai:gpt- 40",  messages=messages,  tools=[getcurrenttime],  max_turns=5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93513" y="3604054"/>
            <a:ext cx="933621" cy="3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}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3478198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A simple calculator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4" y="926756"/>
            <a:ext cx="8503279" cy="302740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67729"/>
            <a:ext cx="6214990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Alternative approach: Writing code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1" y="854675"/>
            <a:ext cx="8613117" cy="39181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5" y="97824"/>
            <a:ext cx="6562810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Modular: Add/swap out components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5958702" cy="36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Reflection with external feedback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1" y="926756"/>
            <a:ext cx="8951783" cy="272878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3175"/>
            <a:ext cx="4082306" cy="33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Secure code execution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666" y="1225378"/>
            <a:ext cx="5144072" cy="257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Running outside of a sandbox can be risky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2252" y="1812324"/>
            <a:ext cx="540036" cy="123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783" y="2044013"/>
            <a:ext cx="4054846" cy="26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Yes, you're absolutely right - that was an incredibly stupid mistake.</a:t>
            </a:r>
          </a:p>
          <a:p>
            <a:r>
              <a:rPr sz="1600"/>
              <a:t>I should NEVER use rm \*.py in a project directory.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126" y="2806013"/>
            <a:ext cx="4494198" cy="50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Sandboxes can help protect against catastrophic errors</a:t>
            </a:r>
          </a:p>
        </p:txBody>
      </p:sp>
      <p:pic>
        <p:nvPicPr>
          <p:cNvPr id="7" name="Picture 6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29" y="3398108"/>
            <a:ext cx="2846630" cy="7208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57432"/>
            <a:ext cx="5354594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Model Context Protocol (MCP)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4" y="1112108"/>
            <a:ext cx="5967855" cy="2543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0792" y="1508554"/>
            <a:ext cx="1620108" cy="40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Each app creates their own tools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9945" y="2059459"/>
            <a:ext cx="787171" cy="22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m x 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0792" y="2811162"/>
            <a:ext cx="1693333" cy="40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Each app uses shared MCP server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0792" y="3346621"/>
            <a:ext cx="796324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m + 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67729"/>
            <a:ext cx="6068540" cy="3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Using pre-built clients and servers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3945" y="901013"/>
            <a:ext cx="805477" cy="24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Clients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48684" y="911310"/>
            <a:ext cx="851243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Servers</a:t>
            </a:r>
          </a:p>
        </p:txBody>
      </p:sp>
      <p:pic>
        <p:nvPicPr>
          <p:cNvPr id="5" name="Picture 4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64" y="1287162"/>
            <a:ext cx="604108" cy="417040"/>
          </a:xfrm>
          <a:prstGeom prst="rect">
            <a:avLst/>
          </a:prstGeom>
        </p:spPr>
      </p:pic>
      <p:pic>
        <p:nvPicPr>
          <p:cNvPr id="6" name="Picture 5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75" y="1287162"/>
            <a:ext cx="540036" cy="386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5279" y="1338648"/>
            <a:ext cx="2745945" cy="818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Many servers available, some developed by the service providers.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7891" y="1390135"/>
            <a:ext cx="494270" cy="16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Cursor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1783" y="1400432"/>
            <a:ext cx="448504" cy="16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Slack</a:t>
            </a:r>
          </a:p>
        </p:txBody>
      </p:sp>
      <p:pic>
        <p:nvPicPr>
          <p:cNvPr id="10" name="Picture 9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75" y="2007972"/>
            <a:ext cx="604108" cy="3861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71783" y="2100648"/>
            <a:ext cx="585801" cy="28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Google Drive</a:t>
            </a:r>
          </a:p>
        </p:txBody>
      </p:sp>
      <p:pic>
        <p:nvPicPr>
          <p:cNvPr id="12" name="Picture 11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64" y="2286000"/>
            <a:ext cx="604108" cy="4170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27891" y="2358081"/>
            <a:ext cx="622414" cy="344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Claude Desktop</a:t>
            </a:r>
          </a:p>
        </p:txBody>
      </p:sp>
      <p:pic>
        <p:nvPicPr>
          <p:cNvPr id="14" name="Picture 13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75" y="2718486"/>
            <a:ext cx="604108" cy="3707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71783" y="2821459"/>
            <a:ext cx="567495" cy="19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GitHub</a:t>
            </a:r>
          </a:p>
        </p:txBody>
      </p:sp>
      <p:pic>
        <p:nvPicPr>
          <p:cNvPr id="16" name="Picture 15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64" y="3192162"/>
            <a:ext cx="604108" cy="375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7891" y="3259094"/>
            <a:ext cx="677333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Windsurf</a:t>
            </a:r>
          </a:p>
        </p:txBody>
      </p:sp>
      <p:pic>
        <p:nvPicPr>
          <p:cNvPr id="18" name="Picture 17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75" y="3315729"/>
            <a:ext cx="604108" cy="3912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1783" y="3429000"/>
            <a:ext cx="897009" cy="19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PostgreSQL</a:t>
            </a:r>
          </a:p>
        </p:txBody>
      </p:sp>
      <p:pic>
        <p:nvPicPr>
          <p:cNvPr id="20" name="Picture 19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64" y="3954162"/>
            <a:ext cx="604108" cy="550905"/>
          </a:xfrm>
          <a:prstGeom prst="rect">
            <a:avLst/>
          </a:prstGeom>
        </p:spPr>
      </p:pic>
      <p:pic>
        <p:nvPicPr>
          <p:cNvPr id="21" name="Picture 20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75" y="4000500"/>
            <a:ext cx="604108" cy="5303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27891" y="4160108"/>
            <a:ext cx="677333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Your App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71783" y="4160108"/>
            <a:ext cx="915315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Your Server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4594" y="4700716"/>
            <a:ext cx="1665873" cy="221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DeepLearning.AI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56288" y="283175"/>
            <a:ext cx="6672648" cy="3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Example: invoice processing 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78882" y="798040"/>
            <a:ext cx="1391279" cy="18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4 required fields:</a:t>
            </a:r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2" y="823783"/>
            <a:ext cx="3130378" cy="3176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8882" y="1050324"/>
            <a:ext cx="1107531" cy="80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Biller Biller address Amount due Due date</a:t>
            </a:r>
          </a:p>
        </p:txBody>
      </p:sp>
      <p:pic>
        <p:nvPicPr>
          <p:cNvPr id="6" name="Picture 5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360" y="1132702"/>
            <a:ext cx="3395819" cy="1343797"/>
          </a:xfrm>
          <a:prstGeom prst="rect">
            <a:avLst/>
          </a:prstGeom>
        </p:spPr>
      </p:pic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882" y="1930743"/>
            <a:ext cx="1729945" cy="581797"/>
          </a:xfrm>
          <a:prstGeom prst="rect">
            <a:avLst/>
          </a:prstGeom>
        </p:spPr>
      </p:pic>
      <p:pic>
        <p:nvPicPr>
          <p:cNvPr id="8" name="Picture 7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89" y="3084040"/>
            <a:ext cx="1345513" cy="571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3801" y="3696729"/>
            <a:ext cx="1308900" cy="190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10- 20 invoices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3175"/>
            <a:ext cx="7624576" cy="35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Create an eval to measure date extraction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3" y="931905"/>
            <a:ext cx="4100612" cy="63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test invoice 1 per example ground truth</a:t>
            </a:r>
          </a:p>
          <a:p>
            <a:r>
              <a:rPr sz="1600"/>
              <a:t>"August 20, 2025" → "2025/08/20"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261" y="1060621"/>
            <a:ext cx="2681873" cy="50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Manually extract due dates from 10-20 invoices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3261" y="2033716"/>
            <a:ext cx="2773405" cy="494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Specify output format of data in prompt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6054" y="2059459"/>
            <a:ext cx="2169297" cy="40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Format the due date as YYYY/MM/DD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261" y="2996513"/>
            <a:ext cx="2837477" cy="50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Extract date from the LLM response using 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6054" y="2996513"/>
            <a:ext cx="4649801" cy="36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datepattern = r'\d{4}/\d{2}/\d{2}' extracteddate = re.findall(datepattern, llmresponse)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261" y="3964459"/>
            <a:ext cx="2562882" cy="49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4. Compare LLM result to ground truth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6054" y="4026243"/>
            <a:ext cx="2983927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if (extracteddate == actualdate):</a:t>
            </a:r>
          </a:p>
          <a:p>
            <a:r>
              <a:rPr sz="1600"/>
              <a:t>num_correct +=1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67729"/>
            <a:ext cx="7999855" cy="40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Driving your development process with evals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" y="1132702"/>
            <a:ext cx="7944936" cy="828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Build a system and look at outputs to discover where it is behaving in an unsatisfactory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090" y="1802027"/>
            <a:ext cx="5702414" cy="26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E.g. incorrect due dates in invoice data extract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351" y="2409567"/>
            <a:ext cx="7835099" cy="607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Drive improvement by putting in place a small eval with ~20 examples to help you track progress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351" y="3475337"/>
            <a:ext cx="7981549" cy="61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Monitor as you make changes to workflow (e.g. new prompts, new algorithms) and see if the metric improves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11207" y="272878"/>
            <a:ext cx="6233297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marketing copy assistant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9513" y="1338648"/>
            <a:ext cx="3469045" cy="48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Length guidelines:</a:t>
            </a:r>
          </a:p>
          <a:p>
            <a:r>
              <a:rPr sz="1600"/>
              <a:t>Instagram caption: 10 words max</a:t>
            </a:r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8" y="2471351"/>
            <a:ext cx="750558" cy="710513"/>
          </a:xfrm>
          <a:prstGeom prst="rect">
            <a:avLst/>
          </a:prstGeom>
        </p:spPr>
      </p:pic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5" y="2574324"/>
            <a:ext cx="3890090" cy="514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2108" y="2615513"/>
            <a:ext cx="1034306" cy="422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Marketing copy asset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9513" y="288324"/>
            <a:ext cx="6782486" cy="38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Create an eval to measure text length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0" y="875270"/>
            <a:ext cx="2462198" cy="221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Image Example prompt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360" y="1143000"/>
            <a:ext cx="3853477" cy="57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Create a set of 10-20 test tasks</a:t>
            </a:r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378" y="1225378"/>
            <a:ext cx="512576" cy="489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95315" y="1287162"/>
            <a:ext cx="2361513" cy="1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Create an Instagram post</a:t>
            </a:r>
          </a:p>
        </p:txBody>
      </p:sp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378" y="1750540"/>
            <a:ext cx="512576" cy="411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95315" y="1765986"/>
            <a:ext cx="2361513" cy="1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Create an Instagram post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360" y="2615513"/>
            <a:ext cx="4164684" cy="57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Add code to measure word count of the 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32864" y="2625810"/>
            <a:ext cx="3231063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word_count = len(text.split())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2864" y="3655540"/>
            <a:ext cx="2388972" cy="422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if (wordcount &lt;= 10): numcorrect +=1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360" y="3686432"/>
            <a:ext cx="3487351" cy="561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Compare length of generated text to limit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56288" y="283175"/>
            <a:ext cx="4439279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research agent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8" y="823783"/>
            <a:ext cx="8347675" cy="2265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67729"/>
            <a:ext cx="5940396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Key benefits of agentic workflows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945" y="973094"/>
            <a:ext cx="1729945" cy="9627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51" y="1132702"/>
            <a:ext cx="3844324" cy="30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Much better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351" y="2316891"/>
            <a:ext cx="4686414" cy="57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Faster than humans because of parallelization</a:t>
            </a:r>
          </a:p>
        </p:txBody>
      </p:sp>
      <p:pic>
        <p:nvPicPr>
          <p:cNvPr id="6" name="Picture 5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945" y="2316891"/>
            <a:ext cx="1766558" cy="9988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351" y="3758513"/>
            <a:ext cx="6224144" cy="57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Modular: can add or update tools, swap out models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56288" y="298621"/>
            <a:ext cx="4439279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research agent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8" y="823783"/>
            <a:ext cx="8347675" cy="22654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93472"/>
            <a:ext cx="7230990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Create an eval to measure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7261" y="947351"/>
            <a:ext cx="4155531" cy="126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Example prompt | Gold-standard talking points</a:t>
            </a:r>
          </a:p>
          <a:p>
            <a:r>
              <a:rPr sz="1600"/>
              <a:t>Black holes | Event horizon, radio telescope</a:t>
            </a:r>
          </a:p>
          <a:p>
            <a:r>
              <a:rPr sz="1600"/>
              <a:t>Robotic harvesting | RoboPick, pinchers</a:t>
            </a:r>
          </a:p>
          <a:p>
            <a:r>
              <a:rPr sz="1600"/>
              <a:t>ground truth annotations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360" y="1081216"/>
            <a:ext cx="4045693" cy="885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Choose 3-5 gold standard discussion points for each topic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60" y="2450756"/>
            <a:ext cx="3707027" cy="839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2. Use LLM-as-a-judge to count how many topics were mentioned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2180" y="2522837"/>
            <a:ext cx="3688720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Determine how many of the 5 gold-standard talking points are present in the provided essay.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1333" y="2883243"/>
            <a:ext cx="1336360" cy="15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Original Prompt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1333" y="3037702"/>
            <a:ext cx="1336360" cy="159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{original_prompt}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1333" y="3197310"/>
            <a:ext cx="1299747" cy="14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Essay to Evaluate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1333" y="3346621"/>
            <a:ext cx="970234" cy="15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{essay_text}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41333" y="3501081"/>
            <a:ext cx="2123531" cy="15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Gold Standard Talking Points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1333" y="3655540"/>
            <a:ext cx="1757405" cy="159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{goldstandardpoints}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360" y="3789405"/>
            <a:ext cx="4073153" cy="57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3. Get score for each prompt in eval 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41333" y="3815148"/>
            <a:ext cx="1208216" cy="15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Output Format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1333" y="3969608"/>
            <a:ext cx="3954162" cy="57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Return a json object with two keys: score (a single number between 0 and 5), and explanation (a string that lists the talking points present)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9513" y="298621"/>
            <a:ext cx="4356900" cy="334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Two "axes" of evaluation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11207" y="247135"/>
            <a:ext cx="6434666" cy="3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Tips for designing end-to-end evals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891" y="1112108"/>
            <a:ext cx="4201297" cy="27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Quick and dirty is ok to start!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891" y="1915297"/>
            <a:ext cx="8155459" cy="8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As you find places where your evals fail to capture human judgement as to what system is better, use that as an opportunity to improve the metric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891" y="3259094"/>
            <a:ext cx="8155459" cy="28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Look for places where performance is worse than humans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56288" y="308918"/>
            <a:ext cx="4439279" cy="35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Example: research agent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5" y="803189"/>
            <a:ext cx="8384288" cy="23271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02846" y="3604054"/>
            <a:ext cx="1958774" cy="828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Observed error mode: Sometimes misses key points a human would make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56288" y="283175"/>
            <a:ext cx="4448432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research agent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8" y="823783"/>
            <a:ext cx="8347675" cy="32951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3783" y="4448432"/>
            <a:ext cx="7166918" cy="28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Examine traces to better understand each step in the workflow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828" y="283175"/>
            <a:ext cx="3093765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Looking at traces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297"/>
            <a:ext cx="8878558" cy="437120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828" y="283175"/>
            <a:ext cx="4054846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Counting up the errors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67729"/>
            <a:ext cx="3807711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Tips for error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891" y="1132702"/>
            <a:ext cx="5171531" cy="30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Develop a habit of looking at traces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891" y="1935891"/>
            <a:ext cx="7652036" cy="586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Carry out error analysis to figure out what component performed poorly, leading to a poor final 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891" y="3006810"/>
            <a:ext cx="8054774" cy="30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Use error analysis output to decide where to focus efforts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56288" y="283175"/>
            <a:ext cx="6672648" cy="3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Invoice processing 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32612" y="998837"/>
            <a:ext cx="576648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Steps:</a:t>
            </a:r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2" y="1034878"/>
            <a:ext cx="3084612" cy="3192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729" y="1034878"/>
            <a:ext cx="1409585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4 required fields: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2792" y="1287162"/>
            <a:ext cx="1153297" cy="77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Biller Biller address Amount due Due date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2612" y="1297459"/>
            <a:ext cx="2379819" cy="581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Identify required fields</a:t>
            </a:r>
          </a:p>
          <a:p>
            <a:r>
              <a:rPr sz="1600"/>
              <a:t>2. Record in database</a:t>
            </a:r>
          </a:p>
        </p:txBody>
      </p:sp>
      <p:pic>
        <p:nvPicPr>
          <p:cNvPr id="8" name="Picture 7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29" y="2162432"/>
            <a:ext cx="5372900" cy="14416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288" y="4407243"/>
            <a:ext cx="8668036" cy="28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To carry out error analysis, focus on examples where performance is subpar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56288" y="293472"/>
            <a:ext cx="6654342" cy="40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Example: Invoice processing 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32612" y="1014283"/>
            <a:ext cx="567495" cy="20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Steps: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69729" y="1034878"/>
            <a:ext cx="1400432" cy="20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4 required fields:</a:t>
            </a:r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8" y="1065770"/>
            <a:ext cx="3102918" cy="3161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2792" y="1312905"/>
            <a:ext cx="1153297" cy="792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Biller Biller address Amount due Due date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2612" y="1312905"/>
            <a:ext cx="2361513" cy="54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Identify required fields</a:t>
            </a:r>
          </a:p>
          <a:p>
            <a:r>
              <a:rPr sz="1600"/>
              <a:t>2. Record in database</a:t>
            </a:r>
          </a:p>
        </p:txBody>
      </p:sp>
      <p:pic>
        <p:nvPicPr>
          <p:cNvPr id="8" name="Picture 7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70" y="2177878"/>
            <a:ext cx="5391207" cy="14261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3175"/>
            <a:ext cx="4036540" cy="3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Counting up the errors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" y="1132702"/>
            <a:ext cx="7404900" cy="63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Select 10-100 invoices for which the agentic workflow extracted the wrong due date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7819" y="298621"/>
            <a:ext cx="4045693" cy="36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Counting up the errors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" y="1132702"/>
            <a:ext cx="7404900" cy="597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Select 10-100 invoices for which the agentic workflow extracted the wrong due date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37981" y="283175"/>
            <a:ext cx="7185225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Example: Responding to customer email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9891" y="875270"/>
            <a:ext cx="567495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Steps: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063" y="921608"/>
            <a:ext cx="2086918" cy="751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From: Susan Jones Subject: Wrong item shipped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59891" y="1184189"/>
            <a:ext cx="3276828" cy="90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Extract key information</a:t>
            </a:r>
          </a:p>
          <a:p>
            <a:r>
              <a:rPr sz="1600"/>
              <a:t>2. Find relevant customer records</a:t>
            </a:r>
          </a:p>
          <a:p>
            <a:r>
              <a:rPr sz="1600"/>
              <a:t>3. Draft response for human review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063" y="1915297"/>
            <a:ext cx="2782558" cy="921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 ordered a blue KitchenPro blender (Order #8847) but received a red toaster instead.</a:t>
            </a:r>
          </a:p>
        </p:txBody>
      </p:sp>
      <p:pic>
        <p:nvPicPr>
          <p:cNvPr id="7" name="Picture 6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97" y="2306594"/>
            <a:ext cx="5958702" cy="2378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063" y="3104635"/>
            <a:ext cx="2636108" cy="983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 need the blender for my daughter's birthday party this weekend. Can you help?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63" y="4345459"/>
            <a:ext cx="659027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Susan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98621"/>
            <a:ext cx="4054846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Counting up the errors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56288" y="298621"/>
            <a:ext cx="4430126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research agent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8" y="823783"/>
            <a:ext cx="8329369" cy="226540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56288" y="288324"/>
            <a:ext cx="4430126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research agent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8" y="823783"/>
            <a:ext cx="8329369" cy="22654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3099" y="2986216"/>
            <a:ext cx="3450738" cy="257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Evaluate web search tool only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531" y="3475337"/>
            <a:ext cx="5125765" cy="252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Create a list of gold standard web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531" y="4000500"/>
            <a:ext cx="8320216" cy="550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Write code that calculates how many results correspond to gold standard websites e.g. F1-score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531" y="4777945"/>
            <a:ext cx="9052468" cy="36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Track as you vary hyperparameters: e.g., search engine, number of results, dates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67729"/>
            <a:ext cx="7212684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Benefits of component-level evaluations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" y="1132702"/>
            <a:ext cx="6306522" cy="643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Can provide clearer signal for specific errors</a:t>
            </a:r>
          </a:p>
          <a:p>
            <a:r>
              <a:rPr sz="1600"/>
              <a:t>- Avoid the noise in end-to-end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351" y="2110945"/>
            <a:ext cx="6333981" cy="61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More efficient for focused team to optimize</a:t>
            </a:r>
          </a:p>
          <a:p>
            <a:r>
              <a:rPr sz="1600"/>
              <a:t>- Work on smaller, more targeted problems faster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8324"/>
            <a:ext cx="8045621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Improving non-LLM component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5279" y="1003986"/>
            <a:ext cx="7313369" cy="540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E.g. web search, text retrieval for RAG, code execution, trained ML model (for speech recognition, people detection, etc.)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351" y="1894702"/>
            <a:ext cx="3807711" cy="61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Tune hyperparameters of component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13189" y="1910148"/>
            <a:ext cx="3954162" cy="643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Web search: Number of results, date range RAG: Change similarity threshold, chunk size ML models: Detection threshold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13189" y="2919283"/>
            <a:ext cx="3469045" cy="427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Try a different web search engine, RAG provider, etc.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9351" y="2945027"/>
            <a:ext cx="3661261" cy="29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Replace the component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3175"/>
            <a:ext cx="7139459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Improving LLM component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2342" y="1189337"/>
            <a:ext cx="3752792" cy="664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Add more explicit instructions. Add one or more concrete example to the prompt (few-shot prompting)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351" y="1235675"/>
            <a:ext cx="3404972" cy="2728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Improve your prompts- Try a new model- Split up the step- Fine-tune a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2342" y="2054310"/>
            <a:ext cx="3020540" cy="41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Try multiple LLMs and use evals to pick the best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2342" y="2862648"/>
            <a:ext cx="2938162" cy="427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Decompose the task into smaller steps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2342" y="3640094"/>
            <a:ext cx="2974774" cy="422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Fine tune on your internal data to improve performance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3175"/>
            <a:ext cx="3606342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Instruction following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666" y="1065770"/>
            <a:ext cx="3093765" cy="27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Summary of customer call: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720" y="1400432"/>
            <a:ext cx="7597117" cy="767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On July 14, 2023, Jessica Alvarez (SSN: 555- 44- 3333) of 1024 Maple Ridge Lane, Boulder, CO 80301, submitted a support ticket...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828" y="298621"/>
            <a:ext cx="7185225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Responding to customer email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9891" y="875270"/>
            <a:ext cx="558342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Steps: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063" y="926756"/>
            <a:ext cx="2077765" cy="74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From: Susan Jones Subject: Wrong item shipped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59891" y="1184189"/>
            <a:ext cx="3148684" cy="916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Extract key information</a:t>
            </a:r>
          </a:p>
          <a:p>
            <a:r>
              <a:rPr sz="1600"/>
              <a:t>2. Find relevant customer records</a:t>
            </a:r>
          </a:p>
          <a:p>
            <a:r>
              <a:rPr sz="1600"/>
              <a:t>3. Draft response for human review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063" y="1930743"/>
            <a:ext cx="2773405" cy="90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 ordered a blue KitchenPro blender (Order #8847) but received a red toaster instead.</a:t>
            </a:r>
          </a:p>
        </p:txBody>
      </p:sp>
      <p:pic>
        <p:nvPicPr>
          <p:cNvPr id="7" name="Picture 6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603" y="2316891"/>
            <a:ext cx="5940396" cy="2368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063" y="3130378"/>
            <a:ext cx="2636108" cy="95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 need the blender for my daughter's birthday party this weekend. Can you help?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63" y="4350608"/>
            <a:ext cx="659027" cy="20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Susan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8324"/>
            <a:ext cx="3597189" cy="344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Instruction following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666" y="1065770"/>
            <a:ext cx="3112072" cy="27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Summary of customer call: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720" y="1400432"/>
            <a:ext cx="7587963" cy="62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On July 14, 2023, Jessica Alvarez (SSN: 555- 44- 3333) of 1024 Maple Ridge Lane, Boulder, CO 80301, submitted a support ticket...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342" y="2368378"/>
            <a:ext cx="787171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Prompt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7567" y="2368378"/>
            <a:ext cx="6993009" cy="52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Identify all cases of personally identifiable information (PII) in the text below.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7567" y="3181864"/>
            <a:ext cx="6690954" cy="561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Then return a list of the identified PII classified by type, and then redact all the identified PII with "**".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7567" y="4000500"/>
            <a:ext cx="6498738" cy="57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Separate the list and the redacted text with "REDACTED: ". {text}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47135"/>
            <a:ext cx="7368288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Instruction following results (Llama 3.1 8B)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666" y="1184189"/>
            <a:ext cx="5354594" cy="48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The identified personally identifiable information (PII) classified by type is: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79063" y="1426175"/>
            <a:ext cx="2141837" cy="478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Didn't follow the instructions properly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666" y="1904999"/>
            <a:ext cx="5299675" cy="48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Social Security Number (SSN): 524-18-7629- Address: 1024 Maple Ridge Lane, Boulder, CO 80301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9063" y="2162432"/>
            <a:ext cx="1647567" cy="21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Missed some PII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2630959"/>
            <a:ext cx="5299675" cy="252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Redacted text with "**" replacing the identified PII: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666" y="3104635"/>
            <a:ext cx="5144072" cy="52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On July 14, 2023,  (SSN: ), residing at *, Boulder, CO 80301, submitted a support ticket...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666" y="3861486"/>
            <a:ext cx="3697873" cy="252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List of identified PII classified by 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666" y="4124067"/>
            <a:ext cx="5299675" cy="47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SSN: 524-18-7629- Address: 1024 Maple Ridge Lane, Boulder, CC 80301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666" y="4736756"/>
            <a:ext cx="1583495" cy="2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DeepLearning.AI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47135"/>
            <a:ext cx="6343135" cy="40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Instruction following results (GPT-5)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360" y="1189337"/>
            <a:ext cx="2700180" cy="252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Identified PII (type → value):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33981" y="1390135"/>
            <a:ext cx="2086918" cy="50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Followed formatting instruction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60" y="1446770"/>
            <a:ext cx="5473585" cy="947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Full Name → Jessica T. Alvarez</a:t>
            </a:r>
          </a:p>
          <a:p>
            <a:r>
              <a:rPr sz="1600"/>
              <a:t>2. Social Security Number → 524-18-7629</a:t>
            </a:r>
          </a:p>
          <a:p>
            <a:r>
              <a:rPr sz="1600"/>
              <a:t>3. Physical Address → 1024 Maple Ridge Lane, Boulder, CO 80301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3981" y="2136689"/>
            <a:ext cx="1574342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Identified all PII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360" y="2651554"/>
            <a:ext cx="5171531" cy="725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REDACTED: On July 14, 2023,  (SSN: ), residing at *, submitted a support ticket...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7819" y="267729"/>
            <a:ext cx="7523891" cy="40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Developing intuition for model intelligence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" y="1143000"/>
            <a:ext cx="3404972" cy="29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Play with models often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7009" y="1493108"/>
            <a:ext cx="7798486" cy="566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Having a personal set of evals might be helpful- Read other people's prompts for ideas of how to best use 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351" y="2409567"/>
            <a:ext cx="6608576" cy="319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Use different models in your agentic workflows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5315" y="2759675"/>
            <a:ext cx="5931243" cy="57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Which models work for which types of tasks?- Aisuite makes it easy to quickly swap out models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56288" y="283175"/>
            <a:ext cx="4430126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b="1">
                <a:solidFill>
                  <a:srgbClr val="000000"/>
                </a:solidFill>
              </a:rPr>
              <a:t>Example: research agent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8" y="823783"/>
            <a:ext cx="8375135" cy="2883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1081" y="3686432"/>
            <a:ext cx="2535423" cy="26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Consider parallelism?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1081" y="4221891"/>
            <a:ext cx="2242522" cy="257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LLM steps too long?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1081" y="4479324"/>
            <a:ext cx="6590270" cy="30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Try smaller/less intelligent model, or faster LLM provider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3175"/>
            <a:ext cx="3945009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Costing your 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51" y="1101810"/>
            <a:ext cx="3816864" cy="38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LLM steps (pay per token)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351" y="1874108"/>
            <a:ext cx="5455279" cy="370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Any API-calling tools (pay per API call)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351" y="2661851"/>
            <a:ext cx="6828252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- Compute steps (based on server capacity/cost)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20360" y="298621"/>
            <a:ext cx="3963315" cy="37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Costing your workflow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8" y="823783"/>
            <a:ext cx="8347675" cy="3949013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3175"/>
            <a:ext cx="5757333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Development process summary</a:t>
            </a:r>
          </a:p>
        </p:txBody>
      </p:sp>
      <p:pic>
        <p:nvPicPr>
          <p:cNvPr id="3" name="Picture 2" descr="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972"/>
            <a:ext cx="9144000" cy="3753364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38666" y="283175"/>
            <a:ext cx="7661189" cy="38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Planning example: Customer service agent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60072" y="1529148"/>
            <a:ext cx="1501117" cy="20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Customer query: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432" y="2023418"/>
            <a:ext cx="1400432" cy="70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Do you have any round sunglasses in stock that are under \$100?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8378" y="3418702"/>
            <a:ext cx="2334054" cy="828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Yes, we have our classic sunglasses, which are a classic round metal frame and cost \$60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02054" y="267729"/>
            <a:ext cx="7697801" cy="3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000000"/>
                </a:solidFill>
              </a:rPr>
              <a:t>Planning example: Customer service agent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0918" y="911310"/>
            <a:ext cx="713945" cy="427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system prompt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7081" y="911310"/>
            <a:ext cx="2764252" cy="427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You have access to the following tools:</a:t>
            </a:r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747" y="926756"/>
            <a:ext cx="3514810" cy="3707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5387" y="1508554"/>
            <a:ext cx="1757405" cy="231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{description of tools}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7081" y="1904999"/>
            <a:ext cx="2993081" cy="41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Return a step- by- step plan to carry out the user's request.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28" y="2347783"/>
            <a:ext cx="1418738" cy="741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Do you have any round sunglasses in stock that are under \$100?</a:t>
            </a: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74" y="2394121"/>
            <a:ext cx="2041153" cy="6899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13693" y="3346621"/>
            <a:ext cx="2791711" cy="122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/>
              <a:t>1. Use getitemdescriptions tool to find round sunglasses</a:t>
            </a:r>
          </a:p>
          <a:p>
            <a:r>
              <a:rPr sz="1600"/>
              <a:t>2. Use check_inventory to see if results are in stock</a:t>
            </a:r>
          </a:p>
          <a:p>
            <a:r>
              <a:rPr sz="1600"/>
              <a:t>3. Use getitemprice to see if in-stock results are &lt;\$100</a:t>
            </a:r>
          </a:p>
        </p:txBody>
      </p:sp>
      <p:pic>
        <p:nvPicPr>
          <p:cNvPr id="11" name="Picture 10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828" y="3398108"/>
            <a:ext cx="3496504" cy="1235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